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194" r:id="rId1"/>
  </p:sldMasterIdLst>
  <p:notesMasterIdLst>
    <p:notesMasterId r:id="rId9"/>
  </p:notesMasterIdLst>
  <p:sldIdLst>
    <p:sldId id="304" r:id="rId2"/>
    <p:sldId id="296" r:id="rId3"/>
    <p:sldId id="297" r:id="rId4"/>
    <p:sldId id="298" r:id="rId5"/>
    <p:sldId id="299" r:id="rId6"/>
    <p:sldId id="300" r:id="rId7"/>
    <p:sldId id="301" r:id="rId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B44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0" d="100"/>
          <a:sy n="70" d="100"/>
        </p:scale>
        <p:origin x="1386" y="4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0AA4687-EF64-1049-A6C5-E285489B3E37}" type="datetimeFigureOut">
              <a:rPr lang="en-US" smtClean="0"/>
              <a:pPr/>
              <a:t>8/4/2017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6641253-576B-3D48-AE4A-D993C399D6E7}" type="slidenum">
              <a:rPr lang="en-US" smtClean="0"/>
              <a:pPr/>
              <a:t>‹#›</a:t>
            </a:fld>
            <a:endParaRPr lang="en-US"/>
          </a:p>
        </p:txBody>
      </p:sp>
    </p:spTree>
    <p:extLst>
      <p:ext uri="{BB962C8B-B14F-4D97-AF65-F5344CB8AC3E}">
        <p14:creationId xmlns:p14="http://schemas.microsoft.com/office/powerpoint/2010/main" val="135171155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FD87952-432A-4D4D-82B5-D6975A7B0530}" type="datetimeFigureOut">
              <a:rPr lang="en-US" smtClean="0"/>
              <a:pPr/>
              <a:t>8/4/2017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pPr/>
              <a:t>‹#›</a:t>
            </a:fld>
            <a:endParaRPr lang="en-US"/>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D87952-432A-4D4D-82B5-D6975A7B0530}" type="datetimeFigureOut">
              <a:rPr lang="en-US" smtClean="0"/>
              <a:pPr/>
              <a:t>8/4/2017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355437-5C2C-7D4C-99AD-D42C62E9C869}" type="slidenum">
              <a:rPr lang="en-US" smtClean="0"/>
              <a:pPr/>
              <a:t>‹#›</a:t>
            </a:fld>
            <a:endParaRPr lang="en-US"/>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D87952-432A-4D4D-82B5-D6975A7B0530}" type="datetimeFigureOut">
              <a:rPr lang="en-US" smtClean="0"/>
              <a:pPr/>
              <a:t>8/4/2017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355437-5C2C-7D4C-99AD-D42C62E9C869}" type="slidenum">
              <a:rPr lang="en-US" smtClean="0"/>
              <a:pPr/>
              <a:t>‹#›</a:t>
            </a:fld>
            <a:endParaRPr lang="en-US"/>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D87952-432A-4D4D-82B5-D6975A7B0530}" type="datetimeFigureOut">
              <a:rPr lang="en-US" smtClean="0"/>
              <a:pPr/>
              <a:t>8/4/2017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355437-5C2C-7D4C-99AD-D42C62E9C869}" type="slidenum">
              <a:rPr lang="en-US" smtClean="0"/>
              <a:pPr/>
              <a:t>‹#›</a:t>
            </a:fld>
            <a:endParaRPr lang="en-US"/>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FD87952-432A-4D4D-82B5-D6975A7B0530}" type="datetimeFigureOut">
              <a:rPr lang="en-US" smtClean="0"/>
              <a:pPr/>
              <a:t>8/4/2017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355437-5C2C-7D4C-99AD-D42C62E9C869}" type="slidenum">
              <a:rPr lang="en-US" smtClean="0"/>
              <a:pPr/>
              <a:t>‹#›</a:t>
            </a:fld>
            <a:endParaRPr lang="en-US"/>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FD87952-432A-4D4D-82B5-D6975A7B0530}" type="datetimeFigureOut">
              <a:rPr lang="en-US" smtClean="0"/>
              <a:pPr/>
              <a:t>8/4/2017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355437-5C2C-7D4C-99AD-D42C62E9C869}" type="slidenum">
              <a:rPr lang="en-US" smtClean="0"/>
              <a:pPr/>
              <a:t>‹#›</a:t>
            </a:fld>
            <a:endParaRPr lang="en-US"/>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FD87952-432A-4D4D-82B5-D6975A7B0530}" type="datetimeFigureOut">
              <a:rPr lang="en-US" smtClean="0"/>
              <a:pPr/>
              <a:t>8/4/2017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C355437-5C2C-7D4C-99AD-D42C62E9C869}" type="slidenum">
              <a:rPr lang="en-US" smtClean="0"/>
              <a:pPr/>
              <a:t>‹#›</a:t>
            </a:fld>
            <a:endParaRPr lang="en-US"/>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FD87952-432A-4D4D-82B5-D6975A7B0530}" type="datetimeFigureOut">
              <a:rPr lang="en-US" smtClean="0"/>
              <a:pPr/>
              <a:t>8/4/2017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C355437-5C2C-7D4C-99AD-D42C62E9C869}" type="slidenum">
              <a:rPr lang="en-US" smtClean="0"/>
              <a:pPr/>
              <a:t>‹#›</a:t>
            </a:fld>
            <a:endParaRPr lang="en-US"/>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D87952-432A-4D4D-82B5-D6975A7B0530}" type="datetimeFigureOut">
              <a:rPr lang="en-US" smtClean="0"/>
              <a:pPr/>
              <a:t>8/4/2017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C355437-5C2C-7D4C-99AD-D42C62E9C869}" type="slidenum">
              <a:rPr lang="en-US" smtClean="0"/>
              <a:pPr/>
              <a:t>‹#›</a:t>
            </a:fld>
            <a:endParaRPr lang="en-US"/>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D87952-432A-4D4D-82B5-D6975A7B0530}" type="datetimeFigureOut">
              <a:rPr lang="en-US" smtClean="0"/>
              <a:pPr/>
              <a:t>8/4/2017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D87952-432A-4D4D-82B5-D6975A7B0530}" type="datetimeFigureOut">
              <a:rPr lang="en-US" smtClean="0"/>
              <a:pPr/>
              <a:t>8/4/2017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355437-5C2C-7D4C-99AD-D42C62E9C869}" type="slidenum">
              <a:rPr lang="en-US" smtClean="0"/>
              <a:pPr/>
              <a:t>‹#›</a:t>
            </a:fld>
            <a:endParaRPr lang="en-US"/>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D87952-432A-4D4D-82B5-D6975A7B0530}" type="datetimeFigureOut">
              <a:rPr lang="en-US" smtClean="0"/>
              <a:pPr/>
              <a:t>8/4/2017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355437-5C2C-7D4C-99AD-D42C62E9C869}" type="slidenum">
              <a:rPr lang="en-US" smtClean="0"/>
              <a:pPr/>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4195" r:id="rId1"/>
    <p:sldLayoutId id="2147484196" r:id="rId2"/>
    <p:sldLayoutId id="2147484197" r:id="rId3"/>
    <p:sldLayoutId id="2147484198" r:id="rId4"/>
    <p:sldLayoutId id="2147484199" r:id="rId5"/>
    <p:sldLayoutId id="2147484200" r:id="rId6"/>
    <p:sldLayoutId id="2147484201" r:id="rId7"/>
    <p:sldLayoutId id="2147484202" r:id="rId8"/>
    <p:sldLayoutId id="2147484203" r:id="rId9"/>
    <p:sldLayoutId id="2147484204" r:id="rId10"/>
    <p:sldLayoutId id="214748420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georgiasso.us" TargetMode="External"/><Relationship Id="rId2" Type="http://schemas.openxmlformats.org/officeDocument/2006/relationships/hyperlink" Target="https://apogee123.or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georgiasso.us" TargetMode="External"/><Relationship Id="rId2" Type="http://schemas.openxmlformats.org/officeDocument/2006/relationships/hyperlink" Target="http://www.apogee123.com" TargetMode="Externa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F6600"/>
                </a:solidFill>
              </a:rPr>
              <a:t>HOW CAN YOU HELP ?</a:t>
            </a:r>
            <a:endParaRPr lang="en-US" dirty="0">
              <a:solidFill>
                <a:srgbClr val="FF6600"/>
              </a:solidFill>
            </a:endParaRPr>
          </a:p>
        </p:txBody>
      </p:sp>
      <p:sp>
        <p:nvSpPr>
          <p:cNvPr id="3" name="Content Placeholder 2"/>
          <p:cNvSpPr>
            <a:spLocks noGrp="1"/>
          </p:cNvSpPr>
          <p:nvPr>
            <p:ph idx="1"/>
          </p:nvPr>
        </p:nvSpPr>
        <p:spPr>
          <a:xfrm>
            <a:off x="457200" y="3307729"/>
            <a:ext cx="8229600" cy="4525963"/>
          </a:xfrm>
        </p:spPr>
        <p:txBody>
          <a:bodyPr/>
          <a:lstStyle/>
          <a:p>
            <a:r>
              <a:rPr lang="en-US" dirty="0" smtClean="0"/>
              <a:t>You can help support Hirsch Academy and receive a DOLLAR</a:t>
            </a:r>
            <a:r>
              <a:rPr lang="en-US" dirty="0"/>
              <a:t>-FOR-DOLLAR </a:t>
            </a:r>
            <a:r>
              <a:rPr lang="en-US" dirty="0" smtClean="0"/>
              <a:t>tax credit on your state tax return! </a:t>
            </a:r>
          </a:p>
          <a:p>
            <a:pPr marL="0" indent="0">
              <a:buNone/>
            </a:pPr>
            <a:endParaRPr lang="en-US" dirty="0" smtClean="0"/>
          </a:p>
          <a:p>
            <a:r>
              <a:rPr lang="en-US" dirty="0">
                <a:solidFill>
                  <a:srgbClr val="FF6600"/>
                </a:solidFill>
              </a:rPr>
              <a:t>GEORGIA QUALIFIED EDUCATION EXPENSE CREDIT PROGRAM</a:t>
            </a:r>
            <a:endParaRPr lang="en-US" dirty="0"/>
          </a:p>
        </p:txBody>
      </p:sp>
      <p:pic>
        <p:nvPicPr>
          <p:cNvPr id="4" name="Picture 3" descr="DSC_002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7549" y="1579783"/>
            <a:ext cx="2591919" cy="1727946"/>
          </a:xfrm>
          <a:prstGeom prst="rect">
            <a:avLst/>
          </a:prstGeom>
        </p:spPr>
      </p:pic>
    </p:spTree>
    <p:extLst>
      <p:ext uri="{BB962C8B-B14F-4D97-AF65-F5344CB8AC3E}">
        <p14:creationId xmlns:p14="http://schemas.microsoft.com/office/powerpoint/2010/main" val="150637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32993"/>
            <a:ext cx="7770813" cy="1371600"/>
          </a:xfrm>
        </p:spPr>
        <p:txBody>
          <a:bodyPr>
            <a:normAutofit fontScale="90000"/>
          </a:bodyPr>
          <a:lstStyle/>
          <a:p>
            <a:r>
              <a:rPr lang="en-US" dirty="0" smtClean="0">
                <a:solidFill>
                  <a:srgbClr val="FF6600"/>
                </a:solidFill>
              </a:rPr>
              <a:t>GEORGIA QUALIFIED EDUCATION EXPENSE CREDIT PROGRAM</a:t>
            </a:r>
            <a:endParaRPr lang="en-US" dirty="0">
              <a:solidFill>
                <a:srgbClr val="FF6600"/>
              </a:solidFill>
            </a:endParaRPr>
          </a:p>
        </p:txBody>
      </p:sp>
      <p:sp>
        <p:nvSpPr>
          <p:cNvPr id="3" name="Content Placeholder 2"/>
          <p:cNvSpPr>
            <a:spLocks noGrp="1"/>
          </p:cNvSpPr>
          <p:nvPr>
            <p:ph idx="1"/>
          </p:nvPr>
        </p:nvSpPr>
        <p:spPr>
          <a:xfrm>
            <a:off x="457200" y="1898743"/>
            <a:ext cx="8229600" cy="4525963"/>
          </a:xfrm>
        </p:spPr>
        <p:txBody>
          <a:bodyPr>
            <a:normAutofit fontScale="92500" lnSpcReduction="20000"/>
          </a:bodyPr>
          <a:lstStyle/>
          <a:p>
            <a:r>
              <a:rPr lang="en-US" dirty="0"/>
              <a:t>O</a:t>
            </a:r>
            <a:r>
              <a:rPr lang="en-US" dirty="0" smtClean="0"/>
              <a:t>ffers all Georgia taxpayers, (individuals, couples </a:t>
            </a:r>
            <a:r>
              <a:rPr lang="en-US" dirty="0"/>
              <a:t>and </a:t>
            </a:r>
            <a:r>
              <a:rPr lang="en-US" dirty="0" smtClean="0"/>
              <a:t>corporations) an opportunity to direct a portion of their state taxes toward funding scholarships for students attending private schools in the State of Georgia, such as The Hirsch Academy, Inc.</a:t>
            </a:r>
          </a:p>
          <a:p>
            <a:pPr marL="0" indent="0">
              <a:buNone/>
            </a:pPr>
            <a:endParaRPr lang="en-US" sz="1600" dirty="0" smtClean="0"/>
          </a:p>
          <a:p>
            <a:r>
              <a:rPr lang="en-US" dirty="0" smtClean="0"/>
              <a:t>If you have to pay taxes to the State of Georgia, </a:t>
            </a:r>
            <a:r>
              <a:rPr lang="en-US" dirty="0" smtClean="0">
                <a:solidFill>
                  <a:srgbClr val="FF6600"/>
                </a:solidFill>
              </a:rPr>
              <a:t>wouldn’t you prefer to have a portion of that tax money designated for scholarships </a:t>
            </a:r>
            <a:r>
              <a:rPr lang="en-US" dirty="0" smtClean="0"/>
              <a:t>for children attending The Hirsch Academy, rather than going into the general fund?</a:t>
            </a:r>
          </a:p>
          <a:p>
            <a:endParaRPr lang="en-US" dirty="0" smtClean="0"/>
          </a:p>
          <a:p>
            <a:endParaRPr lang="en-US" dirty="0" smtClean="0"/>
          </a:p>
        </p:txBody>
      </p:sp>
    </p:spTree>
    <p:extLst>
      <p:ext uri="{BB962C8B-B14F-4D97-AF65-F5344CB8AC3E}">
        <p14:creationId xmlns:p14="http://schemas.microsoft.com/office/powerpoint/2010/main" val="416700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06581"/>
            <a:ext cx="8229600" cy="5467485"/>
          </a:xfrm>
        </p:spPr>
        <p:txBody>
          <a:bodyPr/>
          <a:lstStyle/>
          <a:p>
            <a:r>
              <a:rPr lang="en-US" dirty="0" smtClean="0"/>
              <a:t>Since the inception of the Georgia Qualified Education Expense Credit Program, The Hirsch Academy has been able to provide scholarship funds to several students who would not otherwise have been able to attend our school.</a:t>
            </a:r>
          </a:p>
          <a:p>
            <a:r>
              <a:rPr lang="en-US" dirty="0" smtClean="0"/>
              <a:t>The Hirsch Academy is a small school with no endowment.  The Georgia Qualified Education Expense Credit Program is the </a:t>
            </a:r>
            <a:r>
              <a:rPr lang="en-US" dirty="0" smtClean="0">
                <a:solidFill>
                  <a:srgbClr val="FF6600"/>
                </a:solidFill>
              </a:rPr>
              <a:t>only</a:t>
            </a:r>
            <a:r>
              <a:rPr lang="en-US" dirty="0" smtClean="0"/>
              <a:t> source of funding available to us for scholarship money.</a:t>
            </a:r>
            <a:endParaRPr lang="en-US" dirty="0"/>
          </a:p>
        </p:txBody>
      </p:sp>
    </p:spTree>
    <p:extLst>
      <p:ext uri="{BB962C8B-B14F-4D97-AF65-F5344CB8AC3E}">
        <p14:creationId xmlns:p14="http://schemas.microsoft.com/office/powerpoint/2010/main" val="3388604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6600"/>
                </a:solidFill>
              </a:rPr>
              <a:t>How </a:t>
            </a:r>
            <a:r>
              <a:rPr lang="en-US" dirty="0">
                <a:solidFill>
                  <a:srgbClr val="FF6600"/>
                </a:solidFill>
              </a:rPr>
              <a:t>I</a:t>
            </a:r>
            <a:r>
              <a:rPr lang="en-US" dirty="0" smtClean="0">
                <a:solidFill>
                  <a:srgbClr val="FF6600"/>
                </a:solidFill>
              </a:rPr>
              <a:t>t Works</a:t>
            </a:r>
            <a:endParaRPr lang="en-US" dirty="0">
              <a:solidFill>
                <a:srgbClr val="FF6600"/>
              </a:solidFill>
            </a:endParaRPr>
          </a:p>
        </p:txBody>
      </p:sp>
      <p:sp>
        <p:nvSpPr>
          <p:cNvPr id="3" name="Content Placeholder 2"/>
          <p:cNvSpPr>
            <a:spLocks noGrp="1"/>
          </p:cNvSpPr>
          <p:nvPr>
            <p:ph idx="1"/>
          </p:nvPr>
        </p:nvSpPr>
        <p:spPr>
          <a:xfrm>
            <a:off x="457200" y="1174407"/>
            <a:ext cx="8229600" cy="5399711"/>
          </a:xfrm>
        </p:spPr>
        <p:txBody>
          <a:bodyPr>
            <a:noAutofit/>
          </a:bodyPr>
          <a:lstStyle/>
          <a:p>
            <a:r>
              <a:rPr lang="en-US" sz="2000" dirty="0" smtClean="0"/>
              <a:t>Georgia tax payers make a donation to a state recognized Student Scholarship Organization (SSO), such as Apogee </a:t>
            </a:r>
            <a:r>
              <a:rPr lang="en-US" sz="2000" dirty="0" smtClean="0">
                <a:hlinkClick r:id="rId2"/>
              </a:rPr>
              <a:t>www.apogee123.org</a:t>
            </a:r>
            <a:r>
              <a:rPr lang="en-US" sz="2000" dirty="0" smtClean="0"/>
              <a:t> or </a:t>
            </a:r>
            <a:r>
              <a:rPr lang="en-US" sz="2000" dirty="0" err="1" smtClean="0"/>
              <a:t>GaSSO</a:t>
            </a:r>
            <a:r>
              <a:rPr lang="en-US" sz="2000" dirty="0" smtClean="0"/>
              <a:t> </a:t>
            </a:r>
            <a:r>
              <a:rPr lang="en-US" sz="2000" dirty="0" smtClean="0">
                <a:hlinkClick r:id="rId3"/>
              </a:rPr>
              <a:t>www.georgiasso.us</a:t>
            </a:r>
            <a:endParaRPr lang="en-US" sz="2000" dirty="0" smtClean="0"/>
          </a:p>
          <a:p>
            <a:r>
              <a:rPr lang="en-US" sz="2000" dirty="0" err="1" smtClean="0"/>
              <a:t>SSOs</a:t>
            </a:r>
            <a:r>
              <a:rPr lang="en-US" sz="2000" dirty="0" smtClean="0"/>
              <a:t> are essentially scholarship funds that collect these donations and distribute them to private schools throughout the State. </a:t>
            </a:r>
          </a:p>
          <a:p>
            <a:r>
              <a:rPr lang="en-US" sz="2000" dirty="0" smtClean="0"/>
              <a:t>When you make a donation to an SSO, you designate a private school (The Hirsch Academy) to be the recipient of your donation.  </a:t>
            </a:r>
          </a:p>
          <a:p>
            <a:r>
              <a:rPr lang="en-US" sz="2000" dirty="0" smtClean="0"/>
              <a:t>Your donation goes into a pool of other donations that are earmarked for The Hirsch Academy.  </a:t>
            </a:r>
          </a:p>
          <a:p>
            <a:r>
              <a:rPr lang="en-US" sz="2000" dirty="0" smtClean="0"/>
              <a:t>The SSO notifies the Georgia Department of Revenue of the amount of your donation.  The Georgia Department of Revenue sends you a confirmation of your donation and approves you for a dollar-for-dollar credit on your state tax return.   </a:t>
            </a:r>
          </a:p>
          <a:p>
            <a:r>
              <a:rPr lang="en-US" sz="2000" dirty="0" err="1" smtClean="0"/>
              <a:t>SSOs</a:t>
            </a:r>
            <a:r>
              <a:rPr lang="en-US" sz="2000" dirty="0" smtClean="0"/>
              <a:t> are exempt from federal income taxation under Section 501(c)(3) of the Internal Revenue Code.  Therefore, you can also receive a charitable contribution deduction on your Federal tax return.</a:t>
            </a:r>
          </a:p>
        </p:txBody>
      </p:sp>
    </p:spTree>
    <p:extLst>
      <p:ext uri="{BB962C8B-B14F-4D97-AF65-F5344CB8AC3E}">
        <p14:creationId xmlns:p14="http://schemas.microsoft.com/office/powerpoint/2010/main" val="2300397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dissolv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dissolv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dissolv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1670" y="2494578"/>
            <a:ext cx="8343153" cy="4243893"/>
          </a:xfrm>
        </p:spPr>
        <p:txBody>
          <a:bodyPr>
            <a:normAutofit fontScale="70000" lnSpcReduction="20000"/>
          </a:bodyPr>
          <a:lstStyle/>
          <a:p>
            <a:r>
              <a:rPr lang="en-US" dirty="0" smtClean="0"/>
              <a:t>The Georgia Legislature set aside $58,000,000 for this tax credit in 2018.</a:t>
            </a:r>
          </a:p>
          <a:p>
            <a:r>
              <a:rPr lang="en-US" dirty="0" smtClean="0"/>
              <a:t>If you want to participate, you need to submit your application now at </a:t>
            </a:r>
            <a:r>
              <a:rPr lang="en-US" b="1" dirty="0" smtClean="0">
                <a:hlinkClick r:id="rId2"/>
              </a:rPr>
              <a:t> www.apogee123.com</a:t>
            </a:r>
            <a:r>
              <a:rPr lang="en-US" b="1" dirty="0" smtClean="0"/>
              <a:t>  or </a:t>
            </a:r>
            <a:r>
              <a:rPr lang="en-US" dirty="0" smtClean="0">
                <a:hlinkClick r:id="rId3"/>
              </a:rPr>
              <a:t>www.georgiasso.us</a:t>
            </a:r>
            <a:endParaRPr lang="en-US" b="1" dirty="0" smtClean="0"/>
          </a:p>
          <a:p>
            <a:r>
              <a:rPr lang="en-US" dirty="0" smtClean="0"/>
              <a:t>In 2016 and 2017, so many Georgia taxpayers took advantage of this program that the $58 million cap was met on January 1 of the following tax year.</a:t>
            </a:r>
          </a:p>
          <a:p>
            <a:r>
              <a:rPr lang="en-US" dirty="0" smtClean="0">
                <a:solidFill>
                  <a:srgbClr val="FF6600"/>
                </a:solidFill>
              </a:rPr>
              <a:t>If you don’t act before January 1, 2018, you will miss your chance to help contribute to Hirsch’s scholarship fund</a:t>
            </a:r>
            <a:r>
              <a:rPr lang="en-US" dirty="0" smtClean="0"/>
              <a:t> and receive a dollar-for-dollar tax credit on your 2018 Georgia tax return.</a:t>
            </a:r>
          </a:p>
          <a:p>
            <a:r>
              <a:rPr lang="en-US" dirty="0" smtClean="0"/>
              <a:t>The more people who participate in this program and designate The Hirsch Academy to receive their tax dollars, the more money The Hirsch Academy will have available for scholarships for our students!! </a:t>
            </a:r>
          </a:p>
          <a:p>
            <a:endParaRPr lang="en-US" dirty="0"/>
          </a:p>
        </p:txBody>
      </p:sp>
      <p:pic>
        <p:nvPicPr>
          <p:cNvPr id="5" name="Picture 4" descr="Win-Win.jpg"/>
          <p:cNvPicPr>
            <a:picLocks noChangeAspect="1"/>
          </p:cNvPicPr>
          <p:nvPr/>
        </p:nvPicPr>
        <p:blipFill>
          <a:blip r:embed="rId4"/>
          <a:stretch>
            <a:fillRect/>
          </a:stretch>
        </p:blipFill>
        <p:spPr>
          <a:xfrm>
            <a:off x="3001546" y="233576"/>
            <a:ext cx="3064571" cy="2031029"/>
          </a:xfrm>
          <a:prstGeom prst="rect">
            <a:avLst/>
          </a:prstGeom>
        </p:spPr>
      </p:pic>
    </p:spTree>
    <p:extLst>
      <p:ext uri="{BB962C8B-B14F-4D97-AF65-F5344CB8AC3E}">
        <p14:creationId xmlns:p14="http://schemas.microsoft.com/office/powerpoint/2010/main" val="3183550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dissolv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dissolv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F6600"/>
                </a:solidFill>
              </a:rPr>
              <a:t>HOW MUCH CAN YOU DONATE?</a:t>
            </a:r>
            <a:endParaRPr lang="en-US" dirty="0">
              <a:solidFill>
                <a:srgbClr val="FF6600"/>
              </a:solidFill>
            </a:endParaRPr>
          </a:p>
        </p:txBody>
      </p:sp>
      <p:sp>
        <p:nvSpPr>
          <p:cNvPr id="3" name="Content Placeholder 2"/>
          <p:cNvSpPr>
            <a:spLocks noGrp="1"/>
          </p:cNvSpPr>
          <p:nvPr>
            <p:ph idx="1"/>
          </p:nvPr>
        </p:nvSpPr>
        <p:spPr>
          <a:xfrm>
            <a:off x="457200" y="1417638"/>
            <a:ext cx="8229600" cy="4525963"/>
          </a:xfrm>
        </p:spPr>
        <p:txBody>
          <a:bodyPr>
            <a:normAutofit fontScale="77500" lnSpcReduction="20000"/>
          </a:bodyPr>
          <a:lstStyle/>
          <a:p>
            <a:pPr>
              <a:buNone/>
            </a:pPr>
            <a:endParaRPr lang="en-US" dirty="0" smtClean="0"/>
          </a:p>
          <a:p>
            <a:r>
              <a:rPr lang="en-US" dirty="0"/>
              <a:t>T</a:t>
            </a:r>
            <a:r>
              <a:rPr lang="en-US" dirty="0" smtClean="0"/>
              <a:t>he amount you can give is limited by your tax filing status:</a:t>
            </a:r>
            <a:br>
              <a:rPr lang="en-US" dirty="0" smtClean="0"/>
            </a:br>
            <a:r>
              <a:rPr lang="en-US" dirty="0" smtClean="0"/>
              <a:t>· </a:t>
            </a:r>
            <a:r>
              <a:rPr lang="en-US" dirty="0" smtClean="0">
                <a:solidFill>
                  <a:srgbClr val="FF6600"/>
                </a:solidFill>
              </a:rPr>
              <a:t>Married Filing Jointly</a:t>
            </a:r>
            <a:r>
              <a:rPr lang="en-US" dirty="0" smtClean="0"/>
              <a:t>: Maximum of $2,500</a:t>
            </a:r>
            <a:br>
              <a:rPr lang="en-US" dirty="0" smtClean="0"/>
            </a:br>
            <a:r>
              <a:rPr lang="en-US" dirty="0" smtClean="0"/>
              <a:t>· </a:t>
            </a:r>
            <a:r>
              <a:rPr lang="en-US" dirty="0" smtClean="0">
                <a:solidFill>
                  <a:srgbClr val="FF6600"/>
                </a:solidFill>
              </a:rPr>
              <a:t>Individual Filer: </a:t>
            </a:r>
            <a:r>
              <a:rPr lang="en-US" dirty="0" smtClean="0"/>
              <a:t>Maximum of $1,000</a:t>
            </a:r>
            <a:br>
              <a:rPr lang="en-US" dirty="0" smtClean="0"/>
            </a:br>
            <a:r>
              <a:rPr lang="en-US" dirty="0" smtClean="0"/>
              <a:t>· </a:t>
            </a:r>
            <a:r>
              <a:rPr lang="en-US" dirty="0" smtClean="0">
                <a:solidFill>
                  <a:srgbClr val="FF6600"/>
                </a:solidFill>
              </a:rPr>
              <a:t>Married Filing Separately</a:t>
            </a:r>
            <a:r>
              <a:rPr lang="en-US" dirty="0" smtClean="0"/>
              <a:t>: Maximum of $1,250</a:t>
            </a:r>
            <a:br>
              <a:rPr lang="en-US" dirty="0" smtClean="0"/>
            </a:br>
            <a:r>
              <a:rPr lang="en-US" dirty="0" smtClean="0"/>
              <a:t>· Individuals who receive pass-through income can contribute up to $10k  </a:t>
            </a:r>
            <a:br>
              <a:rPr lang="en-US" dirty="0" smtClean="0"/>
            </a:br>
            <a:r>
              <a:rPr lang="en-US" dirty="0" smtClean="0"/>
              <a:t>· </a:t>
            </a:r>
            <a:r>
              <a:rPr lang="en-US" dirty="0" smtClean="0">
                <a:solidFill>
                  <a:srgbClr val="FF6600"/>
                </a:solidFill>
              </a:rPr>
              <a:t>C-Corporation</a:t>
            </a:r>
            <a:r>
              <a:rPr lang="en-US" dirty="0" smtClean="0"/>
              <a:t>: Up to 75% of GA tax liability</a:t>
            </a:r>
          </a:p>
          <a:p>
            <a:r>
              <a:rPr lang="en-US" dirty="0"/>
              <a:t>D</a:t>
            </a:r>
            <a:r>
              <a:rPr lang="en-US" dirty="0" smtClean="0"/>
              <a:t>ue to the popularity of this program, in 2017, the actual donation amount was prorated at 53% of the maximum of each filing category.  So, if you applied as an individual filer to donate $1,000, you would only have been approved for a tax credit of $530.</a:t>
            </a:r>
          </a:p>
          <a:p>
            <a:endParaRPr lang="en-US" dirty="0" smtClean="0"/>
          </a:p>
          <a:p>
            <a:pPr>
              <a:buNone/>
            </a:pPr>
            <a:endParaRPr lang="en-US" dirty="0" smtClean="0"/>
          </a:p>
          <a:p>
            <a:pPr>
              <a:buNone/>
            </a:pPr>
            <a:endParaRPr lang="en-US" dirty="0" smtClean="0"/>
          </a:p>
          <a:p>
            <a:endParaRPr lang="en-US" dirty="0"/>
          </a:p>
        </p:txBody>
      </p:sp>
    </p:spTree>
    <p:extLst>
      <p:ext uri="{BB962C8B-B14F-4D97-AF65-F5344CB8AC3E}">
        <p14:creationId xmlns:p14="http://schemas.microsoft.com/office/powerpoint/2010/main" val="1689093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4171"/>
            <a:ext cx="8229600" cy="1143000"/>
          </a:xfrm>
        </p:spPr>
        <p:txBody>
          <a:bodyPr/>
          <a:lstStyle/>
          <a:p>
            <a:r>
              <a:rPr lang="en-US" dirty="0" smtClean="0">
                <a:solidFill>
                  <a:srgbClr val="FF6600"/>
                </a:solidFill>
              </a:rPr>
              <a:t>Hirsch Needs You! </a:t>
            </a:r>
            <a:endParaRPr lang="en-US" dirty="0">
              <a:solidFill>
                <a:srgbClr val="FF6600"/>
              </a:solidFill>
            </a:endParaRPr>
          </a:p>
        </p:txBody>
      </p:sp>
      <p:sp>
        <p:nvSpPr>
          <p:cNvPr id="3" name="Content Placeholder 2"/>
          <p:cNvSpPr>
            <a:spLocks noGrp="1"/>
          </p:cNvSpPr>
          <p:nvPr>
            <p:ph idx="1"/>
          </p:nvPr>
        </p:nvSpPr>
        <p:spPr>
          <a:xfrm>
            <a:off x="457200" y="1217171"/>
            <a:ext cx="8229600" cy="3932750"/>
          </a:xfrm>
        </p:spPr>
        <p:txBody>
          <a:bodyPr>
            <a:normAutofit lnSpcReduction="10000"/>
          </a:bodyPr>
          <a:lstStyle/>
          <a:p>
            <a:r>
              <a:rPr lang="en-US" dirty="0" smtClean="0"/>
              <a:t>The Hirsch Academy needs as many people as possible to participate in this program and to designate our school as the recipient of your tax credit dollars.</a:t>
            </a:r>
          </a:p>
          <a:p>
            <a:r>
              <a:rPr lang="en-US" dirty="0" smtClean="0"/>
              <a:t>Ask your family, friends, neighbors and          co-workers to participate.</a:t>
            </a:r>
          </a:p>
          <a:p>
            <a:r>
              <a:rPr lang="en-US" dirty="0" smtClean="0">
                <a:solidFill>
                  <a:srgbClr val="FF6600"/>
                </a:solidFill>
              </a:rPr>
              <a:t>More participants = more scholarship money for Hirsch and your children.</a:t>
            </a:r>
            <a:endParaRPr lang="en-US" dirty="0">
              <a:solidFill>
                <a:srgbClr val="FF6600"/>
              </a:solidFill>
            </a:endParaRPr>
          </a:p>
        </p:txBody>
      </p:sp>
      <p:pic>
        <p:nvPicPr>
          <p:cNvPr id="4" name="Picture 3" descr="th.jpg"/>
          <p:cNvPicPr>
            <a:picLocks noChangeAspect="1"/>
          </p:cNvPicPr>
          <p:nvPr/>
        </p:nvPicPr>
        <p:blipFill>
          <a:blip r:embed="rId2"/>
          <a:stretch>
            <a:fillRect/>
          </a:stretch>
        </p:blipFill>
        <p:spPr>
          <a:xfrm>
            <a:off x="3404734" y="5149921"/>
            <a:ext cx="2466975" cy="1571625"/>
          </a:xfrm>
          <a:prstGeom prst="rect">
            <a:avLst/>
          </a:prstGeom>
        </p:spPr>
      </p:pic>
    </p:spTree>
    <p:extLst>
      <p:ext uri="{BB962C8B-B14F-4D97-AF65-F5344CB8AC3E}">
        <p14:creationId xmlns:p14="http://schemas.microsoft.com/office/powerpoint/2010/main" val="1505983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dissolve">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4538</TotalTime>
  <Words>558</Words>
  <Application>Microsoft Office PowerPoint</Application>
  <PresentationFormat>On-screen Show (4:3)</PresentationFormat>
  <Paragraphs>32</Paragraphs>
  <Slides>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Arial</vt:lpstr>
      <vt:lpstr>Calibri</vt:lpstr>
      <vt:lpstr>Black</vt:lpstr>
      <vt:lpstr>HOW CAN YOU HELP ?</vt:lpstr>
      <vt:lpstr>GEORGIA QUALIFIED EDUCATION EXPENSE CREDIT PROGRAM</vt:lpstr>
      <vt:lpstr>PowerPoint Presentation</vt:lpstr>
      <vt:lpstr>How It Works</vt:lpstr>
      <vt:lpstr>PowerPoint Presentation</vt:lpstr>
      <vt:lpstr>HOW MUCH CAN YOU DONATE?</vt:lpstr>
      <vt:lpstr>Hirsch Needs You! </vt:lpstr>
    </vt:vector>
  </TitlesOfParts>
  <Company>Hirsch Academy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HIRSCH ACADEMY</dc:title>
  <dc:creator>Shelley Carnes</dc:creator>
  <cp:lastModifiedBy>Leighann Intili</cp:lastModifiedBy>
  <cp:revision>76</cp:revision>
  <cp:lastPrinted>2016-08-31T23:46:49Z</cp:lastPrinted>
  <dcterms:created xsi:type="dcterms:W3CDTF">2017-08-03T20:27:57Z</dcterms:created>
  <dcterms:modified xsi:type="dcterms:W3CDTF">2017-08-04T16:06:25Z</dcterms:modified>
</cp:coreProperties>
</file>